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1"/>
  </p:notesMasterIdLst>
  <p:handoutMasterIdLst>
    <p:handoutMasterId r:id="rId32"/>
  </p:handoutMasterIdLst>
  <p:sldIdLst>
    <p:sldId id="318" r:id="rId2"/>
    <p:sldId id="320" r:id="rId3"/>
    <p:sldId id="269" r:id="rId4"/>
    <p:sldId id="382" r:id="rId5"/>
    <p:sldId id="303" r:id="rId6"/>
    <p:sldId id="314" r:id="rId7"/>
    <p:sldId id="379" r:id="rId8"/>
    <p:sldId id="386" r:id="rId9"/>
    <p:sldId id="387" r:id="rId10"/>
    <p:sldId id="356" r:id="rId11"/>
    <p:sldId id="328" r:id="rId12"/>
    <p:sldId id="346" r:id="rId13"/>
    <p:sldId id="394" r:id="rId14"/>
    <p:sldId id="393" r:id="rId15"/>
    <p:sldId id="392" r:id="rId16"/>
    <p:sldId id="395" r:id="rId17"/>
    <p:sldId id="359" r:id="rId18"/>
    <p:sldId id="376" r:id="rId19"/>
    <p:sldId id="367" r:id="rId20"/>
    <p:sldId id="348" r:id="rId21"/>
    <p:sldId id="347" r:id="rId22"/>
    <p:sldId id="363" r:id="rId23"/>
    <p:sldId id="364" r:id="rId24"/>
    <p:sldId id="370" r:id="rId25"/>
    <p:sldId id="375" r:id="rId26"/>
    <p:sldId id="377" r:id="rId27"/>
    <p:sldId id="378" r:id="rId28"/>
    <p:sldId id="300" r:id="rId29"/>
    <p:sldId id="3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478B"/>
    <a:srgbClr val="339933"/>
    <a:srgbClr val="FFFF00"/>
    <a:srgbClr val="FF0066"/>
    <a:srgbClr val="9E8D62"/>
    <a:srgbClr val="A8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7" autoAdjust="0"/>
    <p:restoredTop sz="94637" autoAdjust="0"/>
  </p:normalViewPr>
  <p:slideViewPr>
    <p:cSldViewPr snapToGrid="0">
      <p:cViewPr varScale="1">
        <p:scale>
          <a:sx n="72" d="100"/>
          <a:sy n="72" d="100"/>
        </p:scale>
        <p:origin x="9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00167A-AEBC-4E28-B47A-BD304196E3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338AB-61C3-4D26-98E6-4B5DCFD16B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4DA5B-B33F-487F-9564-7896BA21A26F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080F5-9311-49AF-8F25-761912E0F6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FA630-A21C-41FD-B39F-B13D91D733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291D1-A2FA-4B34-9FEA-07A2476BB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40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78E8A-6735-43BF-8742-7AEAFCEA2DEE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FDCA8-4958-40C5-BB82-F70304EAD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19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15-Jun-18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6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56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07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91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28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5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4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82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5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741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58146E0-1977-46D9-8FEC-A304BB5047C0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348BBA5-E99E-4F40-9F5A-C6DDB7706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81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87FA87-5972-4BA9-A67D-35E6248FF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1184338"/>
            <a:ext cx="10657184" cy="281982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In-situ Human-Elephant Conflict Management System</a:t>
            </a:r>
            <a:br>
              <a:rPr lang="en-GB" sz="5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5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D9D7D-F46F-49C5-8A44-9D56C998387B}"/>
              </a:ext>
            </a:extLst>
          </p:cNvPr>
          <p:cNvSpPr/>
          <p:nvPr/>
        </p:nvSpPr>
        <p:spPr>
          <a:xfrm>
            <a:off x="2403273" y="4361967"/>
            <a:ext cx="6264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Jagannathan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M.E-VLSI Design &amp; Embedded systems,</a:t>
            </a:r>
          </a:p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 campus, Anna University.</a:t>
            </a:r>
          </a:p>
        </p:txBody>
      </p:sp>
      <p:pic>
        <p:nvPicPr>
          <p:cNvPr id="6" name="Picture 2" descr="D:\Anna_University_Logo.svg_.png">
            <a:extLst>
              <a:ext uri="{FF2B5EF4-FFF2-40B4-BE49-F238E27FC236}">
                <a16:creationId xmlns:a16="http://schemas.microsoft.com/office/drawing/2014/main" id="{991385D4-D055-4C07-87A5-23DF39F9D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32" y="213403"/>
            <a:ext cx="936104" cy="92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download.png">
            <a:extLst>
              <a:ext uri="{FF2B5EF4-FFF2-40B4-BE49-F238E27FC236}">
                <a16:creationId xmlns:a16="http://schemas.microsoft.com/office/drawing/2014/main" id="{17E4E985-414D-4F27-8161-DB98D5987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6" y="264748"/>
            <a:ext cx="1346124" cy="87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6D6A-31E7-4A3D-9747-A6A0E377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07433"/>
            <a:ext cx="10772775" cy="6808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Custom CNN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F64ECD-D735-48B7-917E-4DBDB189F97A}"/>
              </a:ext>
            </a:extLst>
          </p:cNvPr>
          <p:cNvGrpSpPr/>
          <p:nvPr/>
        </p:nvGrpSpPr>
        <p:grpSpPr>
          <a:xfrm>
            <a:off x="3207434" y="888274"/>
            <a:ext cx="5481659" cy="5825793"/>
            <a:chOff x="3567272" y="684520"/>
            <a:chExt cx="5186187" cy="5966047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7BAD9A03-0CA3-4A19-8CC2-9B4FF8425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900"/>
            <a:stretch/>
          </p:blipFill>
          <p:spPr>
            <a:xfrm>
              <a:off x="6919799" y="684520"/>
              <a:ext cx="1833660" cy="5799661"/>
            </a:xfrm>
            <a:prstGeom prst="rect">
              <a:avLst/>
            </a:prstGeom>
          </p:spPr>
        </p:pic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EB55A13E-E4BD-48D9-BB16-8DF94BC9C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26"/>
            <a:stretch/>
          </p:blipFill>
          <p:spPr>
            <a:xfrm>
              <a:off x="3567272" y="851437"/>
              <a:ext cx="1704930" cy="5799130"/>
            </a:xfrm>
            <a:prstGeom prst="rect">
              <a:avLst/>
            </a:prstGeom>
          </p:spPr>
        </p:pic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7647BCC6-FDA9-40C6-B4DD-75CB268E069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358035" y="2746222"/>
              <a:ext cx="5799667" cy="1676263"/>
            </a:xfrm>
            <a:prstGeom prst="bentConnector3">
              <a:avLst>
                <a:gd name="adj1" fmla="val -394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BE12A-06C0-418A-A27C-FD55CC6B8DE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684520"/>
              <a:ext cx="174062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79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F353-1562-439C-881C-09110CE2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45" y="106601"/>
            <a:ext cx="10772775" cy="96254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3ABB1D-E3FA-4196-9A3A-38623C26F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5" t="22550" r="19923" b="15676"/>
          <a:stretch/>
        </p:blipFill>
        <p:spPr>
          <a:xfrm>
            <a:off x="8290936" y="1460365"/>
            <a:ext cx="3559126" cy="3701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6F142-E905-4178-804C-ED5B21E39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7" t="26040" r="13231" b="25526"/>
          <a:stretch/>
        </p:blipFill>
        <p:spPr>
          <a:xfrm>
            <a:off x="487644" y="1539646"/>
            <a:ext cx="3559126" cy="3701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1F8AC-26DE-4655-A9E6-113ABAEAAE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7" t="15368" r="11730" b="22859"/>
          <a:stretch/>
        </p:blipFill>
        <p:spPr>
          <a:xfrm>
            <a:off x="4389290" y="1447113"/>
            <a:ext cx="3559126" cy="37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1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3677-4D9F-4F61-BF0F-3EF39E8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10418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Wrong Detections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7CCAF-5797-4240-A072-C70E33226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7" t="26655" r="10346" b="27989"/>
          <a:stretch/>
        </p:blipFill>
        <p:spPr>
          <a:xfrm>
            <a:off x="1044386" y="1759069"/>
            <a:ext cx="3917432" cy="3979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17434-9E52-47D8-90D9-6B9CCC3E3F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2" t="25219" r="14730" b="14444"/>
          <a:stretch/>
        </p:blipFill>
        <p:spPr>
          <a:xfrm>
            <a:off x="6347790" y="1868757"/>
            <a:ext cx="4042120" cy="38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720E-E531-413B-B3D0-31DDA6BF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30" y="242770"/>
            <a:ext cx="10772775" cy="1090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the accuracy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2C8B-8035-4571-A343-492C37860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34" y="1513292"/>
            <a:ext cx="5724144" cy="381662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Experimenting with the Hyper-Parameters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Learning Rate 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Iterations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Hidden layers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Optimizer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Loss function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Activation Functions and so 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8ABD5-296B-4F1E-8328-6C4644AF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47" y="499533"/>
            <a:ext cx="4219160" cy="2922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9AB043-9028-4010-A434-F8258CE45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2" y="3429000"/>
            <a:ext cx="5194852" cy="30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720E-E531-413B-B3D0-31DDA6BF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4617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the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racy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1D0F9-E88F-49AB-A1D0-BCCFB9CBE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91" y="1401329"/>
            <a:ext cx="6652591" cy="43637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08E5EA-D059-4DD5-8D66-866976597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590261"/>
            <a:ext cx="4471367" cy="462500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Dataset results in increased accuracy.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Non-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augumented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contains  4810 images.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Augumented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contains  10,650 images.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F673-55D9-40AC-8DF3-DD3E2F83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54" y="299479"/>
            <a:ext cx="10772775" cy="997963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while designing new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4EAA-5EDC-4BEB-A6ED-E5ED20014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497496"/>
            <a:ext cx="10753725" cy="459850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1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Weight tuning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solidFill>
                  <a:srgbClr val="9B4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weight initialization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Tuning the weights requires,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Large data needed to fine-tune the weights.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Large data means Larger training time and higher hardware resources needed to train the neural networks.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But larger the data, higher the accuracy.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Weight tuning will takes more time and more data.</a:t>
            </a:r>
          </a:p>
          <a:p>
            <a:pPr marL="0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3F5E36-4DFE-4158-925F-87C376A5A0AF}"/>
              </a:ext>
            </a:extLst>
          </p:cNvPr>
          <p:cNvGrpSpPr/>
          <p:nvPr/>
        </p:nvGrpSpPr>
        <p:grpSpPr>
          <a:xfrm>
            <a:off x="1478014" y="4774864"/>
            <a:ext cx="9151007" cy="400110"/>
            <a:chOff x="469419" y="4673287"/>
            <a:chExt cx="9151007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7CA955-F9CC-4BCA-85AB-076600C66689}"/>
                </a:ext>
              </a:extLst>
            </p:cNvPr>
            <p:cNvSpPr txBox="1"/>
            <p:nvPr/>
          </p:nvSpPr>
          <p:spPr>
            <a:xfrm>
              <a:off x="469419" y="4673287"/>
              <a:ext cx="9151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9B478B"/>
                  </a:solidFill>
                </a:rPr>
                <a:t>Data size                       Accuracy                      Training Time                   hardware resources  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107B867-B959-40A2-84C1-EE14A349EF10}"/>
                </a:ext>
              </a:extLst>
            </p:cNvPr>
            <p:cNvCxnSpPr>
              <a:cxnSpLocks/>
            </p:cNvCxnSpPr>
            <p:nvPr/>
          </p:nvCxnSpPr>
          <p:spPr>
            <a:xfrm>
              <a:off x="1815548" y="4861819"/>
              <a:ext cx="42406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DE6986-59EC-437A-A980-1AD955FE1A4F}"/>
                </a:ext>
              </a:extLst>
            </p:cNvPr>
            <p:cNvCxnSpPr>
              <a:cxnSpLocks/>
            </p:cNvCxnSpPr>
            <p:nvPr/>
          </p:nvCxnSpPr>
          <p:spPr>
            <a:xfrm>
              <a:off x="4154555" y="4873342"/>
              <a:ext cx="42406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FBF3C2-9B38-4B42-899A-30488D7A2B2C}"/>
                </a:ext>
              </a:extLst>
            </p:cNvPr>
            <p:cNvCxnSpPr>
              <a:cxnSpLocks/>
            </p:cNvCxnSpPr>
            <p:nvPr/>
          </p:nvCxnSpPr>
          <p:spPr>
            <a:xfrm>
              <a:off x="6652591" y="4842805"/>
              <a:ext cx="42406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44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82FD-7008-434B-B14E-C9196C875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2" y="199105"/>
            <a:ext cx="10772775" cy="124975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in CNN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9164B-FE34-45BE-9ABC-90BEB4B67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2" y="1192697"/>
            <a:ext cx="7381461" cy="5020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D42E4B-AFFE-4E4F-BBDD-7C051D234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67" y="1698268"/>
            <a:ext cx="4214191" cy="40097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54929-B32A-457E-82A9-AD0F43D5A9A4}"/>
              </a:ext>
            </a:extLst>
          </p:cNvPr>
          <p:cNvSpPr/>
          <p:nvPr/>
        </p:nvSpPr>
        <p:spPr>
          <a:xfrm>
            <a:off x="8680015" y="6181841"/>
            <a:ext cx="30139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Initialization</a:t>
            </a:r>
            <a:endParaRPr lang="en-US" sz="25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21C2A-9942-4371-BBF1-33F2092B92B6}"/>
              </a:ext>
            </a:extLst>
          </p:cNvPr>
          <p:cNvSpPr/>
          <p:nvPr/>
        </p:nvSpPr>
        <p:spPr>
          <a:xfrm>
            <a:off x="0" y="6213546"/>
            <a:ext cx="65094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methods depends on dataset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6968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EBE7-12CC-4729-A7EC-7C159938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136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in CNN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A21DA9F-FB9E-4A96-A4FA-03904F87A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42" y="198977"/>
            <a:ext cx="3742006" cy="5951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E7FCC6-EEE9-47CD-8BE7-38B096922BB1}"/>
              </a:ext>
            </a:extLst>
          </p:cNvPr>
          <p:cNvSpPr/>
          <p:nvPr/>
        </p:nvSpPr>
        <p:spPr>
          <a:xfrm>
            <a:off x="706903" y="1607288"/>
            <a:ext cx="70455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get a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(with the weights loaded) and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final fully-connected layers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that model.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then use the remaining portion of the model as a feature extractor for our smaller dataset.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extracted features are called "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Bottleneck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(i.e. the last activation maps before the fully-connected layers in the original model).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then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a small fully-connected network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those extracted bottleneck features in order to get the classes we need as outputs for our problem.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this method, got an accuracy of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5E89FF-25A8-4DF5-85A7-D21CC0CD55CC}"/>
              </a:ext>
            </a:extLst>
          </p:cNvPr>
          <p:cNvSpPr/>
          <p:nvPr/>
        </p:nvSpPr>
        <p:spPr>
          <a:xfrm>
            <a:off x="8385575" y="6252531"/>
            <a:ext cx="308898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VGG-16 architecture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9096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3DF2-384C-4548-B3E3-24C24DA8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6" y="2599901"/>
            <a:ext cx="3684104" cy="1658198"/>
          </a:xfrm>
        </p:spPr>
        <p:txBody>
          <a:bodyPr/>
          <a:lstStyle/>
          <a:p>
            <a:r>
              <a:rPr lang="en-US" sz="4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DFD70-E48C-4AB8-BBE9-7C82945D5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3" t="38819" r="19197" b="17338"/>
          <a:stretch/>
        </p:blipFill>
        <p:spPr>
          <a:xfrm>
            <a:off x="8188849" y="3696610"/>
            <a:ext cx="3494315" cy="3005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E75F0-722A-407C-858B-9439C9500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3" t="38196" r="18810" b="15538"/>
          <a:stretch/>
        </p:blipFill>
        <p:spPr>
          <a:xfrm>
            <a:off x="8141677" y="273959"/>
            <a:ext cx="3541487" cy="3171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0EDCEB-CF6A-4347-97E8-C60BA4ACC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0" t="50653" r="21309" b="4620"/>
          <a:stretch/>
        </p:blipFill>
        <p:spPr>
          <a:xfrm>
            <a:off x="3948333" y="3597111"/>
            <a:ext cx="3572171" cy="2942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653CB-41EA-4A7B-A410-5D20FDA8A1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9" t="35972" r="21233" b="2199"/>
          <a:stretch/>
        </p:blipFill>
        <p:spPr>
          <a:xfrm>
            <a:off x="3923891" y="486030"/>
            <a:ext cx="3532959" cy="29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7290-030B-4EEA-8816-EFF5708D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06" y="274451"/>
            <a:ext cx="10772775" cy="6990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SqueezeNet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640A-2DB9-4720-81BF-8D194C3A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6" y="1173891"/>
            <a:ext cx="10772775" cy="5409658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SqueezeNet model initially has the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convolution layer having 64 filters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stride of 3x3. </a:t>
            </a:r>
          </a:p>
          <a:p>
            <a:pPr marL="256032" lvl="1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followed by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layer of fire module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fire module comprises of two parts such as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Squeeze Layer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layer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squeeze layer consists of only 1x1 filters and expand layer consist of both 1x1 layer and 3x3 layer.</a:t>
            </a:r>
          </a:p>
          <a:p>
            <a:pPr marL="256032" lvl="1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convolution layer is followed by </a:t>
            </a:r>
            <a:r>
              <a:rPr lang="en-IN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activation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function. Then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stride 2 is applied as shown in the architecture.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bottom of the model </a:t>
            </a:r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Average pooling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get the output prediction in probability values.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841F-D6AB-453C-8EFD-54892DEE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83302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242A-790F-4346-9D02-163A86351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10" y="1340768"/>
            <a:ext cx="9136770" cy="498575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India hosts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60% of Asian elephant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population, nearly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two-thirds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elephant population lives either close to or within human-dominated landscapes.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Elephant Corridors:</a:t>
            </a:r>
          </a:p>
          <a:p>
            <a:pPr marL="4572" lvl="1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●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88 	             -    Total corridors in India.</a:t>
            </a:r>
          </a:p>
          <a:p>
            <a:pPr marL="4572" lvl="1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●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90%   	 -    Corridors in </a:t>
            </a:r>
            <a:r>
              <a:rPr lang="en-GB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 of India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Protected.</a:t>
            </a:r>
          </a:p>
          <a:p>
            <a:pPr marL="4572" lvl="1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But, 65%      -    Corridors in </a:t>
            </a:r>
            <a:r>
              <a:rPr lang="en-GB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 India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Protected.</a:t>
            </a:r>
          </a:p>
          <a:p>
            <a:pPr lvl="1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of 2013, Asia’s elephant population has experienced a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90% decline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past 100 years.</a:t>
            </a:r>
          </a:p>
          <a:p>
            <a:pPr lvl="1">
              <a:buFont typeface="Wingdings" pitchFamily="2" charset="2"/>
              <a:buChar char="Ø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reasons for Human-Elephant conflict are     </a:t>
            </a:r>
          </a:p>
          <a:p>
            <a:pPr marL="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● </a:t>
            </a: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conversion of the </a:t>
            </a:r>
            <a:r>
              <a:rPr lang="en-US" sz="2400" i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 lands into human settlements</a:t>
            </a:r>
            <a:r>
              <a:rPr lang="en-US" dirty="0"/>
              <a:t>.</a:t>
            </a:r>
            <a:endParaRPr lang="en-US" sz="2400" i="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" lvl="1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●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shortage of resources such as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and food</a:t>
            </a:r>
            <a:r>
              <a:rPr lang="en-US" dirty="0"/>
              <a:t>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346FD-BDC8-42C5-8B0A-C3E95F837A8A}"/>
              </a:ext>
            </a:extLst>
          </p:cNvPr>
          <p:cNvSpPr/>
          <p:nvPr/>
        </p:nvSpPr>
        <p:spPr>
          <a:xfrm>
            <a:off x="10281609" y="6326523"/>
            <a:ext cx="191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003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9CE2-AB12-4996-A104-ABE24D18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24311"/>
            <a:ext cx="10772775" cy="81215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SqueezeNet Architecture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AB5D06-DBB9-4749-BF61-3EEAEDC6B3BB}"/>
              </a:ext>
            </a:extLst>
          </p:cNvPr>
          <p:cNvSpPr/>
          <p:nvPr/>
        </p:nvSpPr>
        <p:spPr>
          <a:xfrm>
            <a:off x="9115278" y="6016906"/>
            <a:ext cx="16887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Fire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9E9F4-D014-488C-9DF6-D309C1A44AE9}"/>
              </a:ext>
            </a:extLst>
          </p:cNvPr>
          <p:cNvSpPr/>
          <p:nvPr/>
        </p:nvSpPr>
        <p:spPr>
          <a:xfrm>
            <a:off x="2903015" y="6333634"/>
            <a:ext cx="2311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Overall architecture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45D253-8538-45FC-98DA-6594ECF2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126" y="1237958"/>
            <a:ext cx="2361215" cy="45316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94EAE2-5B16-4245-B17C-F3A49C445B8B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88" y="1136469"/>
            <a:ext cx="6625883" cy="5257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5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D042-E3E3-4FBB-820A-8E111E0C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808567"/>
          </a:xfrm>
        </p:spPr>
        <p:txBody>
          <a:bodyPr/>
          <a:lstStyle/>
          <a:p>
            <a:r>
              <a:rPr lang="en-US" sz="4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SqueezeNet </a:t>
            </a:r>
            <a: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4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9017-B244-4BC5-9BC7-4DDD92B1A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model size,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network smaller by replacing 3x3 filters with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 filters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1x1 filters will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the number of parameter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learn, this will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 computation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in faster prediction.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 of the image in later stages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network so that convolution layers have large activation maps.</a:t>
            </a:r>
          </a:p>
        </p:txBody>
      </p:sp>
    </p:spTree>
    <p:extLst>
      <p:ext uri="{BB962C8B-B14F-4D97-AF65-F5344CB8AC3E}">
        <p14:creationId xmlns:p14="http://schemas.microsoft.com/office/powerpoint/2010/main" val="156229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4F59-BB70-4967-8C0C-8AC1AA8B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42722"/>
            <a:ext cx="10772775" cy="79369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 using SqueezeNet</a:t>
            </a:r>
          </a:p>
        </p:txBody>
      </p:sp>
      <p:pic>
        <p:nvPicPr>
          <p:cNvPr id="1045" name="Picture 2">
            <a:extLst>
              <a:ext uri="{FF2B5EF4-FFF2-40B4-BE49-F238E27FC236}">
                <a16:creationId xmlns:a16="http://schemas.microsoft.com/office/drawing/2014/main" id="{68B45CA5-A81E-4B28-B71B-4FAFC02D1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7" t="14439" r="20517" b="22212"/>
          <a:stretch>
            <a:fillRect/>
          </a:stretch>
        </p:blipFill>
        <p:spPr bwMode="auto">
          <a:xfrm>
            <a:off x="4203946" y="1305575"/>
            <a:ext cx="3174960" cy="249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7">
            <a:extLst>
              <a:ext uri="{FF2B5EF4-FFF2-40B4-BE49-F238E27FC236}">
                <a16:creationId xmlns:a16="http://schemas.microsoft.com/office/drawing/2014/main" id="{3C2DAC23-07F2-4E53-91EF-CE0C9D73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3" t="16812" r="18587" b="37726"/>
          <a:stretch>
            <a:fillRect/>
          </a:stretch>
        </p:blipFill>
        <p:spPr bwMode="auto">
          <a:xfrm>
            <a:off x="7988054" y="1329685"/>
            <a:ext cx="2984745" cy="249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3">
            <a:extLst>
              <a:ext uri="{FF2B5EF4-FFF2-40B4-BE49-F238E27FC236}">
                <a16:creationId xmlns:a16="http://schemas.microsoft.com/office/drawing/2014/main" id="{7DA6D315-70F1-4D67-81F0-84BE9705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3880" r="65718" b="47844"/>
          <a:stretch>
            <a:fillRect/>
          </a:stretch>
        </p:blipFill>
        <p:spPr bwMode="auto">
          <a:xfrm>
            <a:off x="4203946" y="4078878"/>
            <a:ext cx="3174960" cy="271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">
            <a:extLst>
              <a:ext uri="{FF2B5EF4-FFF2-40B4-BE49-F238E27FC236}">
                <a16:creationId xmlns:a16="http://schemas.microsoft.com/office/drawing/2014/main" id="{8324CDF0-B54E-407C-82F1-15929A3DA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3" t="30383" r="20638" b="7330"/>
          <a:stretch>
            <a:fillRect/>
          </a:stretch>
        </p:blipFill>
        <p:spPr bwMode="auto">
          <a:xfrm>
            <a:off x="7988055" y="4078878"/>
            <a:ext cx="2984744" cy="27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2">
            <a:extLst>
              <a:ext uri="{FF2B5EF4-FFF2-40B4-BE49-F238E27FC236}">
                <a16:creationId xmlns:a16="http://schemas.microsoft.com/office/drawing/2014/main" id="{46106291-AEB7-4B7B-BBFF-9B54D8E45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0C995A59-94B1-48A9-A743-306A8C44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4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	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46DE0364-72B3-4140-AB45-76F39FAD1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81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D69DEF09-580B-47D6-9CEA-B4CD1F8E4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10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	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A018FF-5EE5-49FE-98F7-F8736DE59D13}"/>
              </a:ext>
            </a:extLst>
          </p:cNvPr>
          <p:cNvSpPr/>
          <p:nvPr/>
        </p:nvSpPr>
        <p:spPr>
          <a:xfrm>
            <a:off x="1049109" y="3429000"/>
            <a:ext cx="2545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Elephant class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4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4028C9-B9BF-4294-9AA5-666DDCCEB785}"/>
              </a:ext>
            </a:extLst>
          </p:cNvPr>
          <p:cNvSpPr/>
          <p:nvPr/>
        </p:nvSpPr>
        <p:spPr>
          <a:xfrm>
            <a:off x="1249547" y="3167390"/>
            <a:ext cx="1927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C7B49-F58F-4634-B71F-C8E505EB73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1294" r="65592" b="60567"/>
          <a:stretch/>
        </p:blipFill>
        <p:spPr bwMode="auto">
          <a:xfrm>
            <a:off x="4020457" y="1121590"/>
            <a:ext cx="3164114" cy="25690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63F2E-E4E5-463A-A9C3-47249E2B401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2" t="21978" r="19683" b="15312"/>
          <a:stretch/>
        </p:blipFill>
        <p:spPr bwMode="auto">
          <a:xfrm>
            <a:off x="7798480" y="1121590"/>
            <a:ext cx="2985634" cy="25690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A40C7-4562-45CA-803D-3D1EDFD7295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6" t="29952" r="7804" b="25001"/>
          <a:stretch/>
        </p:blipFill>
        <p:spPr bwMode="auto">
          <a:xfrm>
            <a:off x="4020457" y="3952220"/>
            <a:ext cx="3164114" cy="25690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E0B111-2AE5-489B-8588-CCC938CA5332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8" t="20260" r="24873" b="17004"/>
          <a:stretch/>
        </p:blipFill>
        <p:spPr bwMode="auto">
          <a:xfrm>
            <a:off x="7798480" y="3952220"/>
            <a:ext cx="2985634" cy="25690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2C7FD3-7653-4804-9231-2FC6E806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26" y="197095"/>
            <a:ext cx="10772775" cy="79369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 using SqueezeNet</a:t>
            </a:r>
          </a:p>
        </p:txBody>
      </p:sp>
    </p:spTree>
    <p:extLst>
      <p:ext uri="{BB962C8B-B14F-4D97-AF65-F5344CB8AC3E}">
        <p14:creationId xmlns:p14="http://schemas.microsoft.com/office/powerpoint/2010/main" val="420307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A86D-9B76-4894-BD79-D761C500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4"/>
            <a:ext cx="10772775" cy="8815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of SqueezeNet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85E3AA-84E7-4598-810C-D0D6B1B19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520906"/>
              </p:ext>
            </p:extLst>
          </p:nvPr>
        </p:nvGraphicFramePr>
        <p:xfrm>
          <a:off x="676273" y="2011362"/>
          <a:ext cx="10352796" cy="474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199">
                  <a:extLst>
                    <a:ext uri="{9D8B030D-6E8A-4147-A177-3AD203B41FA5}">
                      <a16:colId xmlns:a16="http://schemas.microsoft.com/office/drawing/2014/main" val="2172179427"/>
                    </a:ext>
                  </a:extLst>
                </a:gridCol>
                <a:gridCol w="2588199">
                  <a:extLst>
                    <a:ext uri="{9D8B030D-6E8A-4147-A177-3AD203B41FA5}">
                      <a16:colId xmlns:a16="http://schemas.microsoft.com/office/drawing/2014/main" val="163732812"/>
                    </a:ext>
                  </a:extLst>
                </a:gridCol>
                <a:gridCol w="2588199">
                  <a:extLst>
                    <a:ext uri="{9D8B030D-6E8A-4147-A177-3AD203B41FA5}">
                      <a16:colId xmlns:a16="http://schemas.microsoft.com/office/drawing/2014/main" val="82946200"/>
                    </a:ext>
                  </a:extLst>
                </a:gridCol>
                <a:gridCol w="2588199">
                  <a:extLst>
                    <a:ext uri="{9D8B030D-6E8A-4147-A177-3AD203B41FA5}">
                      <a16:colId xmlns:a16="http://schemas.microsoft.com/office/drawing/2014/main" val="1989405963"/>
                    </a:ext>
                  </a:extLst>
                </a:gridCol>
              </a:tblGrid>
              <a:tr h="7906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Architecture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Accuracy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Size of Weight file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Prediction time (s)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6834456"/>
                  </a:ext>
                </a:extLst>
              </a:tr>
              <a:tr h="7906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Conventional Methods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 to 0.8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6052000"/>
                  </a:ext>
                </a:extLst>
              </a:tr>
              <a:tr h="7906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CNN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 MB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to 0.6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4989911"/>
                  </a:ext>
                </a:extLst>
              </a:tr>
              <a:tr h="790668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03834"/>
                  </a:ext>
                </a:extLst>
              </a:tr>
              <a:tr h="7906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VGG-16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84.5 MB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 to 2.1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806526"/>
                  </a:ext>
                </a:extLst>
              </a:tr>
              <a:tr h="7906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SqueezeNet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92.67%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 MB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 to 0.05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9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3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A4BD-D9BC-4A15-88A5-9C365A26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9792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Videos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03D2E59D-BDBB-483E-847F-D4C13F87C307}"/>
              </a:ext>
            </a:extLst>
          </p:cNvPr>
          <p:cNvSpPr/>
          <p:nvPr/>
        </p:nvSpPr>
        <p:spPr>
          <a:xfrm rot="10800000">
            <a:off x="2078477" y="2877791"/>
            <a:ext cx="1062682" cy="1426217"/>
          </a:xfrm>
          <a:prstGeom prst="flowChartMultidocumen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7AC49-6899-4EDE-BA3E-2C4A4DECA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6" y="3073685"/>
            <a:ext cx="1034428" cy="1034428"/>
          </a:xfrm>
          <a:prstGeom prst="rect">
            <a:avLst/>
          </a:prstGeom>
        </p:spPr>
      </p:pic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A38FE229-12C3-46DF-A509-43A025A4097C}"/>
              </a:ext>
            </a:extLst>
          </p:cNvPr>
          <p:cNvSpPr/>
          <p:nvPr/>
        </p:nvSpPr>
        <p:spPr>
          <a:xfrm rot="10800000">
            <a:off x="6596339" y="3198572"/>
            <a:ext cx="857472" cy="784655"/>
          </a:xfrm>
          <a:prstGeom prst="flowChartDocumen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CB1F1147-4AA7-48FD-B23E-D948A123C9CE}"/>
              </a:ext>
            </a:extLst>
          </p:cNvPr>
          <p:cNvSpPr/>
          <p:nvPr/>
        </p:nvSpPr>
        <p:spPr>
          <a:xfrm rot="10800000">
            <a:off x="5292810" y="3231291"/>
            <a:ext cx="857472" cy="784655"/>
          </a:xfrm>
          <a:prstGeom prst="flowChartDocumen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77209FF6-DDB1-40FE-9867-2DF1ABA02F4B}"/>
              </a:ext>
            </a:extLst>
          </p:cNvPr>
          <p:cNvSpPr/>
          <p:nvPr/>
        </p:nvSpPr>
        <p:spPr>
          <a:xfrm rot="10800000">
            <a:off x="3934998" y="3198572"/>
            <a:ext cx="851448" cy="820463"/>
          </a:xfrm>
          <a:prstGeom prst="flowChartDocumen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67F01A-D1D3-4D8B-9221-14C5CC2ED322}"/>
              </a:ext>
            </a:extLst>
          </p:cNvPr>
          <p:cNvSpPr/>
          <p:nvPr/>
        </p:nvSpPr>
        <p:spPr>
          <a:xfrm>
            <a:off x="8118390" y="2390538"/>
            <a:ext cx="1620164" cy="23230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ultidocument 14">
            <a:extLst>
              <a:ext uri="{FF2B5EF4-FFF2-40B4-BE49-F238E27FC236}">
                <a16:creationId xmlns:a16="http://schemas.microsoft.com/office/drawing/2014/main" id="{EC9B5BF8-5602-4087-86FD-7D2916A2BD60}"/>
              </a:ext>
            </a:extLst>
          </p:cNvPr>
          <p:cNvSpPr/>
          <p:nvPr/>
        </p:nvSpPr>
        <p:spPr>
          <a:xfrm rot="10800000">
            <a:off x="10572451" y="2733072"/>
            <a:ext cx="1285250" cy="1411759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2A5DA-ABA9-4EC2-AD95-DCBD32747A5F}"/>
              </a:ext>
            </a:extLst>
          </p:cNvPr>
          <p:cNvSpPr/>
          <p:nvPr/>
        </p:nvSpPr>
        <p:spPr>
          <a:xfrm>
            <a:off x="2236429" y="3429000"/>
            <a:ext cx="827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B03655-D111-4942-8FDE-A9E4AA775624}"/>
              </a:ext>
            </a:extLst>
          </p:cNvPr>
          <p:cNvSpPr/>
          <p:nvPr/>
        </p:nvSpPr>
        <p:spPr>
          <a:xfrm>
            <a:off x="6620532" y="3438952"/>
            <a:ext cx="917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frame-1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8B3BCE-D4BB-410C-B3DF-9DE088D808CB}"/>
              </a:ext>
            </a:extLst>
          </p:cNvPr>
          <p:cNvSpPr/>
          <p:nvPr/>
        </p:nvSpPr>
        <p:spPr>
          <a:xfrm>
            <a:off x="5315953" y="3438952"/>
            <a:ext cx="917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frame-2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4F16F2-CCFA-4247-9093-12066AD56CDD}"/>
              </a:ext>
            </a:extLst>
          </p:cNvPr>
          <p:cNvSpPr/>
          <p:nvPr/>
        </p:nvSpPr>
        <p:spPr>
          <a:xfrm>
            <a:off x="3846213" y="3438952"/>
            <a:ext cx="917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frame-n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189C68-2D33-490D-BAAE-E93056E9596F}"/>
              </a:ext>
            </a:extLst>
          </p:cNvPr>
          <p:cNvSpPr/>
          <p:nvPr/>
        </p:nvSpPr>
        <p:spPr>
          <a:xfrm>
            <a:off x="8230578" y="3161953"/>
            <a:ext cx="1291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SqueezeNet architecture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B4EC75-E03F-42EC-8155-0ECAE534900D}"/>
              </a:ext>
            </a:extLst>
          </p:cNvPr>
          <p:cNvSpPr/>
          <p:nvPr/>
        </p:nvSpPr>
        <p:spPr>
          <a:xfrm>
            <a:off x="10748695" y="2967564"/>
            <a:ext cx="10617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Display of processed frames</a:t>
            </a:r>
            <a:endParaRPr lang="en-US" sz="15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FB2302-CE99-4143-883D-4005639F2A6B}"/>
              </a:ext>
            </a:extLst>
          </p:cNvPr>
          <p:cNvCxnSpPr>
            <a:cxnSpLocks/>
          </p:cNvCxnSpPr>
          <p:nvPr/>
        </p:nvCxnSpPr>
        <p:spPr>
          <a:xfrm>
            <a:off x="1470454" y="3658226"/>
            <a:ext cx="5066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494FE3-567F-4EDB-BDE9-751149642F4F}"/>
              </a:ext>
            </a:extLst>
          </p:cNvPr>
          <p:cNvCxnSpPr>
            <a:cxnSpLocks/>
          </p:cNvCxnSpPr>
          <p:nvPr/>
        </p:nvCxnSpPr>
        <p:spPr>
          <a:xfrm>
            <a:off x="3339586" y="3658226"/>
            <a:ext cx="5066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670B37-424A-44BC-B27E-3F2115448B1C}"/>
              </a:ext>
            </a:extLst>
          </p:cNvPr>
          <p:cNvCxnSpPr>
            <a:cxnSpLocks/>
          </p:cNvCxnSpPr>
          <p:nvPr/>
        </p:nvCxnSpPr>
        <p:spPr>
          <a:xfrm>
            <a:off x="7537622" y="3590899"/>
            <a:ext cx="5066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E5BF12-6D7E-46FE-B09A-61AB4276590C}"/>
              </a:ext>
            </a:extLst>
          </p:cNvPr>
          <p:cNvCxnSpPr>
            <a:cxnSpLocks/>
          </p:cNvCxnSpPr>
          <p:nvPr/>
        </p:nvCxnSpPr>
        <p:spPr>
          <a:xfrm>
            <a:off x="9860692" y="3590899"/>
            <a:ext cx="6069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4E6FD-53A1-482A-B062-1792C2E52413}"/>
              </a:ext>
            </a:extLst>
          </p:cNvPr>
          <p:cNvSpPr/>
          <p:nvPr/>
        </p:nvSpPr>
        <p:spPr>
          <a:xfrm>
            <a:off x="5774498" y="202120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4877CF6E-4489-4BFF-8799-BA3759860528}"/>
              </a:ext>
            </a:extLst>
          </p:cNvPr>
          <p:cNvSpPr/>
          <p:nvPr/>
        </p:nvSpPr>
        <p:spPr>
          <a:xfrm>
            <a:off x="5144039" y="3616450"/>
            <a:ext cx="61784" cy="7061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1895883D-3EB4-4AAD-BC1A-E139FB5CE18D}"/>
              </a:ext>
            </a:extLst>
          </p:cNvPr>
          <p:cNvSpPr/>
          <p:nvPr/>
        </p:nvSpPr>
        <p:spPr>
          <a:xfrm>
            <a:off x="4889536" y="3608804"/>
            <a:ext cx="61784" cy="7061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610E518-8D3A-475F-B5BB-F79B26E45613}"/>
              </a:ext>
            </a:extLst>
          </p:cNvPr>
          <p:cNvSpPr/>
          <p:nvPr/>
        </p:nvSpPr>
        <p:spPr>
          <a:xfrm>
            <a:off x="5015046" y="3623807"/>
            <a:ext cx="61784" cy="7061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E8A374-31AE-4016-8D31-BE3D5F8E4A02}"/>
              </a:ext>
            </a:extLst>
          </p:cNvPr>
          <p:cNvCxnSpPr>
            <a:cxnSpLocks/>
          </p:cNvCxnSpPr>
          <p:nvPr/>
        </p:nvCxnSpPr>
        <p:spPr>
          <a:xfrm>
            <a:off x="6248795" y="3651757"/>
            <a:ext cx="264782" cy="6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F9E77CE-9543-44EB-9D5C-11C76C943842}"/>
              </a:ext>
            </a:extLst>
          </p:cNvPr>
          <p:cNvSpPr/>
          <p:nvPr/>
        </p:nvSpPr>
        <p:spPr>
          <a:xfrm>
            <a:off x="153649" y="4144831"/>
            <a:ext cx="940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50CBC9-42FC-4749-A72A-A45D1CC67F69}"/>
              </a:ext>
            </a:extLst>
          </p:cNvPr>
          <p:cNvSpPr/>
          <p:nvPr/>
        </p:nvSpPr>
        <p:spPr>
          <a:xfrm>
            <a:off x="2429149" y="5144760"/>
            <a:ext cx="74315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processing video feeds using SqueezeNet</a:t>
            </a:r>
          </a:p>
        </p:txBody>
      </p:sp>
    </p:spTree>
    <p:extLst>
      <p:ext uri="{BB962C8B-B14F-4D97-AF65-F5344CB8AC3E}">
        <p14:creationId xmlns:p14="http://schemas.microsoft.com/office/powerpoint/2010/main" val="25785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80D4-F435-4698-AF5A-2CE3888E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165901"/>
            <a:ext cx="9722452" cy="11809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in Raspberry Pi-3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AD65-9531-4882-9B86-60052A77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044" y="1360869"/>
            <a:ext cx="9418814" cy="45596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Specifications</a:t>
            </a:r>
          </a:p>
          <a:p>
            <a:pPr marL="4572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OS: Raspbian OS</a:t>
            </a:r>
          </a:p>
          <a:p>
            <a:pPr marL="4572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processor: Quad core @1.2 GHZ processor</a:t>
            </a:r>
          </a:p>
          <a:p>
            <a:pPr marL="4572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RAM : 1GB RAM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built-in Audio jack.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IT-305WC  5 MP camera with frame rate of 30fps is used.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821B6-FADE-43E7-9777-E6CC17E01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33004"/>
              </p:ext>
            </p:extLst>
          </p:nvPr>
        </p:nvGraphicFramePr>
        <p:xfrm>
          <a:off x="1454451" y="494087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9817">
                  <a:extLst>
                    <a:ext uri="{9D8B030D-6E8A-4147-A177-3AD203B41FA5}">
                      <a16:colId xmlns:a16="http://schemas.microsoft.com/office/drawing/2014/main" val="3625891955"/>
                    </a:ext>
                  </a:extLst>
                </a:gridCol>
                <a:gridCol w="4278182">
                  <a:extLst>
                    <a:ext uri="{9D8B030D-6E8A-4147-A177-3AD203B41FA5}">
                      <a16:colId xmlns:a16="http://schemas.microsoft.com/office/drawing/2014/main" val="1199343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Detection 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00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Lap -i3 quad 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918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Raspberry Pi3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205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9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31A6-E171-4FBE-A3F7-973FC469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97" y="388322"/>
            <a:ext cx="10772775" cy="83499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using Raspberry Pi-3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95AB0-C93F-4A46-9A53-4F097769B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11" y="1379810"/>
            <a:ext cx="10127197" cy="50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6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12FE-5257-4140-B0E1-84629D125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3212976"/>
            <a:ext cx="10753725" cy="2564889"/>
          </a:xfrm>
        </p:spPr>
        <p:txBody>
          <a:bodyPr>
            <a:normAutofit/>
          </a:bodyPr>
          <a:lstStyle/>
          <a:p>
            <a:pPr lvl="1" algn="ctr"/>
            <a:r>
              <a:rPr lang="en-GB" sz="5400" spc="-12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89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633A-55E6-4E28-83BB-0005E639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2446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to voice converter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012A5-A715-4002-B0E1-6E0C7B0C4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775792"/>
            <a:ext cx="10753725" cy="2875721"/>
          </a:xfrm>
        </p:spPr>
        <p:txBody>
          <a:bodyPr/>
          <a:lstStyle/>
          <a:p>
            <a:r>
              <a:rPr lang="en-US" dirty="0"/>
              <a:t>import win32com.client as win</a:t>
            </a:r>
          </a:p>
          <a:p>
            <a:r>
              <a:rPr lang="en-US" dirty="0"/>
              <a:t>speak = </a:t>
            </a:r>
            <a:r>
              <a:rPr lang="en-US" dirty="0" err="1"/>
              <a:t>win.Dispatch</a:t>
            </a:r>
            <a:r>
              <a:rPr lang="en-US" dirty="0"/>
              <a:t>("</a:t>
            </a:r>
            <a:r>
              <a:rPr lang="en-US" dirty="0" err="1"/>
              <a:t>SAPI.SpVoice</a:t>
            </a:r>
            <a:r>
              <a:rPr lang="en-US" dirty="0"/>
              <a:t>")</a:t>
            </a:r>
          </a:p>
          <a:p>
            <a:r>
              <a:rPr lang="en-US" dirty="0"/>
              <a:t>a="This is I P C V M L workshop, which is held every year.“</a:t>
            </a:r>
          </a:p>
          <a:p>
            <a:r>
              <a:rPr lang="en-US" dirty="0" err="1"/>
              <a:t>speak.Speak</a:t>
            </a:r>
            <a:r>
              <a:rPr lang="en-US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90671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D9AE-93F4-4251-9E76-F699BCC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332656"/>
            <a:ext cx="9146383" cy="887760"/>
          </a:xfrm>
        </p:spPr>
        <p:txBody>
          <a:bodyPr>
            <a:normAutofit/>
          </a:bodyPr>
          <a:lstStyle/>
          <a:p>
            <a:r>
              <a:rPr lang="en-GB" sz="4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F2C08-FB04-4182-A1A6-3A928940A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488" y="1248854"/>
            <a:ext cx="9136770" cy="53012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measures: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● Lighting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flashing torch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lights on eyes of an elephants,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drum beating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exploding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firecrackers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chilli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bombs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fences.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case,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guns and spears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frighten or inflict pain on the elephants.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Usage of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seismic geophones: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● Sensors which are buried under the ground to detect the movements of  elephants in forest border areas.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vibrations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sensed by the geophones during like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and soil moisture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● Due to this, it may miss the to detect elephant movement.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8DDFA-5AA3-4049-B9D6-D94F88615AA6}"/>
              </a:ext>
            </a:extLst>
          </p:cNvPr>
          <p:cNvSpPr/>
          <p:nvPr/>
        </p:nvSpPr>
        <p:spPr>
          <a:xfrm>
            <a:off x="11868948" y="6351699"/>
            <a:ext cx="323052" cy="519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78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6ED9-50A8-4C69-8268-54D39013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13" y="363608"/>
            <a:ext cx="10772775" cy="810283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7D702-BB8C-4136-A196-9A09582F1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60" y="1173891"/>
            <a:ext cx="9832925" cy="55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9D537302-B230-431B-9F8B-DC9A3D98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24" y="339859"/>
            <a:ext cx="11175159" cy="890880"/>
          </a:xfrm>
        </p:spPr>
        <p:txBody>
          <a:bodyPr>
            <a:normAutofit/>
          </a:bodyPr>
          <a:lstStyle/>
          <a:p>
            <a:r>
              <a:rPr lang="en-GB" sz="4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Block Diagram of Proposed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EDA348-62C6-4F47-AC92-5DA1F127D9E6}"/>
              </a:ext>
            </a:extLst>
          </p:cNvPr>
          <p:cNvSpPr/>
          <p:nvPr/>
        </p:nvSpPr>
        <p:spPr>
          <a:xfrm>
            <a:off x="11610720" y="6334780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/>
              <a:t>14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4A673E-6BDB-4576-A5AE-044AC1F20FFA}"/>
              </a:ext>
            </a:extLst>
          </p:cNvPr>
          <p:cNvGrpSpPr/>
          <p:nvPr/>
        </p:nvGrpSpPr>
        <p:grpSpPr>
          <a:xfrm>
            <a:off x="376219" y="1448974"/>
            <a:ext cx="11234501" cy="5261316"/>
            <a:chOff x="300423" y="1646509"/>
            <a:chExt cx="11234501" cy="42280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443B51-022F-49BD-A7C5-8957261B6F3E}"/>
                </a:ext>
              </a:extLst>
            </p:cNvPr>
            <p:cNvSpPr/>
            <p:nvPr/>
          </p:nvSpPr>
          <p:spPr>
            <a:xfrm>
              <a:off x="9666977" y="3052318"/>
              <a:ext cx="18679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b="1" dirty="0"/>
                <a:t>Elephant Detected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ACEC81-B25D-412D-925D-42F2D1AA123C}"/>
                </a:ext>
              </a:extLst>
            </p:cNvPr>
            <p:cNvGrpSpPr/>
            <p:nvPr/>
          </p:nvGrpSpPr>
          <p:grpSpPr>
            <a:xfrm>
              <a:off x="300423" y="1646509"/>
              <a:ext cx="11055662" cy="4228042"/>
              <a:chOff x="263352" y="1700808"/>
              <a:chExt cx="11055662" cy="422804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6EBE8B-62B0-4A96-B213-6C19ED5AB863}"/>
                  </a:ext>
                </a:extLst>
              </p:cNvPr>
              <p:cNvSpPr/>
              <p:nvPr/>
            </p:nvSpPr>
            <p:spPr>
              <a:xfrm>
                <a:off x="4019495" y="2094397"/>
                <a:ext cx="2076505" cy="7200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extraction</a:t>
                </a:r>
              </a:p>
              <a:p>
                <a:pPr algn="ctr"/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(SqueezeNet)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3FA09DF-C91B-4551-83B8-E3C325E48E16}"/>
                  </a:ext>
                </a:extLst>
              </p:cNvPr>
              <p:cNvSpPr/>
              <p:nvPr/>
            </p:nvSpPr>
            <p:spPr>
              <a:xfrm>
                <a:off x="6811680" y="2090884"/>
                <a:ext cx="2448272" cy="7200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Classifier</a:t>
                </a:r>
              </a:p>
              <a:p>
                <a:pPr algn="ctr"/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(SqueezeNet)</a:t>
                </a:r>
              </a:p>
            </p:txBody>
          </p:sp>
          <p:pic>
            <p:nvPicPr>
              <p:cNvPr id="8" name="Picture 7" descr="C:\Users\Maravatta\Desktop\camera.png">
                <a:extLst>
                  <a:ext uri="{FF2B5EF4-FFF2-40B4-BE49-F238E27FC236}">
                    <a16:creationId xmlns:a16="http://schemas.microsoft.com/office/drawing/2014/main" id="{F1C0BBFD-8B1B-4BCD-B7C4-DFE649938241}"/>
                  </a:ext>
                </a:extLst>
              </p:cNvPr>
              <p:cNvPicPr/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63352" y="1700808"/>
                <a:ext cx="936104" cy="1309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82B4AC8-6D83-4E8D-AD5C-B7CAABC57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9536" y="1714682"/>
                <a:ext cx="1384279" cy="1368152"/>
              </a:xfrm>
              <a:prstGeom prst="rect">
                <a:avLst/>
              </a:prstGeom>
            </p:spPr>
          </p:pic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978F18AC-F3B0-4DAF-AF86-C8E321DA9C10}"/>
                  </a:ext>
                </a:extLst>
              </p:cNvPr>
              <p:cNvSpPr/>
              <p:nvPr/>
            </p:nvSpPr>
            <p:spPr>
              <a:xfrm>
                <a:off x="1283692" y="2338028"/>
                <a:ext cx="576064" cy="29888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DCA25AEE-55A8-4F5E-A712-E785765984B9}"/>
                  </a:ext>
                </a:extLst>
              </p:cNvPr>
              <p:cNvSpPr/>
              <p:nvPr/>
            </p:nvSpPr>
            <p:spPr>
              <a:xfrm>
                <a:off x="3373623" y="2301482"/>
                <a:ext cx="576064" cy="29888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C27E9C30-3E1C-4F5D-B659-C02CA5351C43}"/>
                  </a:ext>
                </a:extLst>
              </p:cNvPr>
              <p:cNvSpPr/>
              <p:nvPr/>
            </p:nvSpPr>
            <p:spPr>
              <a:xfrm>
                <a:off x="6165808" y="2286634"/>
                <a:ext cx="576064" cy="29888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CEA16D7-6F35-4DFA-8D27-9D62AA46B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7094" y="1714682"/>
                <a:ext cx="1384279" cy="1368152"/>
              </a:xfrm>
              <a:prstGeom prst="rect">
                <a:avLst/>
              </a:prstGeom>
            </p:spPr>
          </p:pic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0A91A08-D9DE-48FA-A0EB-08377BB539F9}"/>
                  </a:ext>
                </a:extLst>
              </p:cNvPr>
              <p:cNvSpPr/>
              <p:nvPr/>
            </p:nvSpPr>
            <p:spPr>
              <a:xfrm>
                <a:off x="9975632" y="1988840"/>
                <a:ext cx="1160928" cy="102139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8926B8E5-FECF-48B0-B7E8-4443CFEEA2B3}"/>
                  </a:ext>
                </a:extLst>
              </p:cNvPr>
              <p:cNvSpPr/>
              <p:nvPr/>
            </p:nvSpPr>
            <p:spPr>
              <a:xfrm>
                <a:off x="9344884" y="2325541"/>
                <a:ext cx="542209" cy="29888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90C7B44-8DE7-42FC-A431-32DDD8084BF2}"/>
                  </a:ext>
                </a:extLst>
              </p:cNvPr>
              <p:cNvSpPr/>
              <p:nvPr/>
            </p:nvSpPr>
            <p:spPr>
              <a:xfrm rot="5400000">
                <a:off x="10154260" y="3844490"/>
                <a:ext cx="819236" cy="260309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0AE4268-2D52-4FBF-9833-72E33FC9C175}"/>
                  </a:ext>
                </a:extLst>
              </p:cNvPr>
              <p:cNvSpPr/>
              <p:nvPr/>
            </p:nvSpPr>
            <p:spPr>
              <a:xfrm>
                <a:off x="9355859" y="4663810"/>
                <a:ext cx="1963155" cy="7200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Sound Generation</a:t>
                </a:r>
              </a:p>
              <a:p>
                <a:pPr algn="ctr"/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(Classifiers)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BBD38F2-066F-4DEC-AE1E-A6DD06789BCB}"/>
                  </a:ext>
                </a:extLst>
              </p:cNvPr>
              <p:cNvSpPr/>
              <p:nvPr/>
            </p:nvSpPr>
            <p:spPr>
              <a:xfrm>
                <a:off x="5226373" y="4654969"/>
                <a:ext cx="2160464" cy="6967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 Socket</a:t>
                </a: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EA569BE8-B289-4E46-B929-0B39D786A277}"/>
                  </a:ext>
                </a:extLst>
              </p:cNvPr>
              <p:cNvSpPr/>
              <p:nvPr/>
            </p:nvSpPr>
            <p:spPr>
              <a:xfrm rot="10800000">
                <a:off x="7939835" y="4884416"/>
                <a:ext cx="960266" cy="298884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6A5C39E-6DA9-49BB-A4DA-75353683A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4455" y="4195262"/>
                <a:ext cx="1886305" cy="1320413"/>
              </a:xfrm>
              <a:prstGeom prst="rect">
                <a:avLst/>
              </a:prstGeom>
            </p:spPr>
          </p:pic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A886FD5-6AC5-4DC3-A7E9-5CEE6147AECE}"/>
                  </a:ext>
                </a:extLst>
              </p:cNvPr>
              <p:cNvSpPr/>
              <p:nvPr/>
            </p:nvSpPr>
            <p:spPr>
              <a:xfrm rot="10800000">
                <a:off x="3664919" y="4855327"/>
                <a:ext cx="1043005" cy="327972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DB1E64-F030-4924-817A-18E7B3D65305}"/>
                  </a:ext>
                </a:extLst>
              </p:cNvPr>
              <p:cNvSpPr/>
              <p:nvPr/>
            </p:nvSpPr>
            <p:spPr>
              <a:xfrm>
                <a:off x="1919536" y="3163508"/>
                <a:ext cx="1296144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Video feeds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36B6A99-58F1-4502-94E9-63217A0ABC9C}"/>
                  </a:ext>
                </a:extLst>
              </p:cNvPr>
              <p:cNvSpPr/>
              <p:nvPr/>
            </p:nvSpPr>
            <p:spPr>
              <a:xfrm>
                <a:off x="3975225" y="1907046"/>
                <a:ext cx="5369659" cy="110318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0EFB01-AEBD-46FF-9348-2D303D662316}"/>
                  </a:ext>
                </a:extLst>
              </p:cNvPr>
              <p:cNvSpPr/>
              <p:nvPr/>
            </p:nvSpPr>
            <p:spPr>
              <a:xfrm>
                <a:off x="6096000" y="2978586"/>
                <a:ext cx="1698659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Raspberry Pi</a:t>
                </a:r>
                <a:endPara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76C903-4A15-4028-9FE3-D85B69CC0323}"/>
                  </a:ext>
                </a:extLst>
              </p:cNvPr>
              <p:cNvSpPr/>
              <p:nvPr/>
            </p:nvSpPr>
            <p:spPr>
              <a:xfrm>
                <a:off x="1919536" y="5574907"/>
                <a:ext cx="1296144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7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Speaker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65E41-05C9-44AF-A23D-9F64F1BFD0E4}"/>
              </a:ext>
            </a:extLst>
          </p:cNvPr>
          <p:cNvSpPr/>
          <p:nvPr/>
        </p:nvSpPr>
        <p:spPr>
          <a:xfrm>
            <a:off x="24619" y="3030261"/>
            <a:ext cx="1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404348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F8F4-12BC-406B-9CF7-D36094F6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31" y="684603"/>
            <a:ext cx="10772775" cy="843438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C926B-86D8-40DE-9999-308E16F1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81" y="1787534"/>
            <a:ext cx="10753725" cy="46503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of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elephant images and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non-elephant images combining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4810 images is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are preprocessed, here all the images are resized within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150x150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further  augmented  in order to improve the accuracy of the model.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augmented dataset containing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elephant images and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5530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elephant images combining to form dataset of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10,650 images.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squeezenet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dataset is further increased by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elephant images and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7470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elephant images combining to form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14,870 images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448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9F3E-EDFF-418F-88F3-1EA6BE21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361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Methods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540F4A-0659-4553-9743-7EF819A24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47" t="-456" r="25529" b="64843"/>
          <a:stretch/>
        </p:blipFill>
        <p:spPr>
          <a:xfrm>
            <a:off x="1391478" y="1484243"/>
            <a:ext cx="9064487" cy="47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722C-F4FC-49D4-AAB7-E87BC966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7604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Method Result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17E0E-F18A-4D78-AE18-96AAFFF00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24" y="1364565"/>
            <a:ext cx="8975187" cy="5303173"/>
          </a:xfrm>
        </p:spPr>
      </p:pic>
    </p:spTree>
    <p:extLst>
      <p:ext uri="{BB962C8B-B14F-4D97-AF65-F5344CB8AC3E}">
        <p14:creationId xmlns:p14="http://schemas.microsoft.com/office/powerpoint/2010/main" val="2544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AFB2-2185-47B2-A4F1-14561ECC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4" y="200532"/>
            <a:ext cx="10772775" cy="113231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6F0E6-BF00-4068-80A5-E03C6F1ECD5D}"/>
              </a:ext>
            </a:extLst>
          </p:cNvPr>
          <p:cNvSpPr/>
          <p:nvPr/>
        </p:nvSpPr>
        <p:spPr>
          <a:xfrm>
            <a:off x="4143938" y="6086008"/>
            <a:ext cx="328487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layers: Overview</a:t>
            </a:r>
            <a:endParaRPr lang="en-US" sz="2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A1E8C-6D97-4EF8-BA70-F72FD955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49" y="1580007"/>
            <a:ext cx="10642723" cy="44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8721</TotalTime>
  <Words>762</Words>
  <Application>Microsoft Office PowerPoint</Application>
  <PresentationFormat>Widescreen</PresentationFormat>
  <Paragraphs>186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Times New Roman</vt:lpstr>
      <vt:lpstr>Wingdings</vt:lpstr>
      <vt:lpstr>Metropolitan</vt:lpstr>
      <vt:lpstr>Design and Implementation of In-situ Human-Elephant Conflict Management System </vt:lpstr>
      <vt:lpstr>Introduction</vt:lpstr>
      <vt:lpstr>Introduction(contd.)</vt:lpstr>
      <vt:lpstr>Methodology</vt:lpstr>
      <vt:lpstr>Overall Block Diagram of Proposed System</vt:lpstr>
      <vt:lpstr>Dataset Preparation</vt:lpstr>
      <vt:lpstr>Conventional Methods</vt:lpstr>
      <vt:lpstr>Conventional Method Result</vt:lpstr>
      <vt:lpstr>Convolutional Neural Networks (CNN)</vt:lpstr>
      <vt:lpstr>Architecture of Custom CNN model</vt:lpstr>
      <vt:lpstr>Output </vt:lpstr>
      <vt:lpstr>Wrong Detections</vt:lpstr>
      <vt:lpstr>Improving the accuracy</vt:lpstr>
      <vt:lpstr>Improving the accu racy</vt:lpstr>
      <vt:lpstr>Difficulties while designing new architecture</vt:lpstr>
      <vt:lpstr>Transfer Learning in CNN</vt:lpstr>
      <vt:lpstr>Transfer Learning in CNN </vt:lpstr>
      <vt:lpstr>Image Classification</vt:lpstr>
      <vt:lpstr>SqueezeNet Architecture</vt:lpstr>
      <vt:lpstr>SqueezeNet Architecture</vt:lpstr>
      <vt:lpstr>SqueezeNet Architecture</vt:lpstr>
      <vt:lpstr>Image Classification using SqueezeNet</vt:lpstr>
      <vt:lpstr>Image Classification using SqueezeNet</vt:lpstr>
      <vt:lpstr>Advantage of SqueezeNet model</vt:lpstr>
      <vt:lpstr>Processing Videos</vt:lpstr>
      <vt:lpstr>Implementation in Raspberry Pi-3</vt:lpstr>
      <vt:lpstr>Prototype using Raspberry Pi-3</vt:lpstr>
      <vt:lpstr>PowerPoint Presentation</vt:lpstr>
      <vt:lpstr>Text to voice converter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cost human-elephant conflict management in wildlife</dc:title>
  <dc:creator>Ja'GUN'</dc:creator>
  <cp:lastModifiedBy>Jagan</cp:lastModifiedBy>
  <cp:revision>1764</cp:revision>
  <dcterms:created xsi:type="dcterms:W3CDTF">2017-07-29T14:50:40Z</dcterms:created>
  <dcterms:modified xsi:type="dcterms:W3CDTF">2018-06-15T11:06:53Z</dcterms:modified>
</cp:coreProperties>
</file>